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10" r:id="rId2"/>
    <p:sldId id="297" r:id="rId3"/>
    <p:sldId id="301" r:id="rId4"/>
    <p:sldId id="300" r:id="rId5"/>
    <p:sldId id="299" r:id="rId6"/>
    <p:sldId id="308" r:id="rId7"/>
    <p:sldId id="306" r:id="rId8"/>
    <p:sldId id="307" r:id="rId9"/>
    <p:sldId id="305" r:id="rId10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Μεσαίο στυλ 2 - Έμφαση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196" y="-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24BAA6-A085-408D-993A-C6C8851F23DA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8B69B22F-EACB-436F-957C-30E75F5A078C}">
      <dgm:prSet phldrT="[Κείμενο]"/>
      <dgm:spPr>
        <a:solidFill>
          <a:srgbClr val="FF6600"/>
        </a:solidFill>
      </dgm:spPr>
      <dgm:t>
        <a:bodyPr/>
        <a:lstStyle/>
        <a:p>
          <a:r>
            <a:rPr lang="el-GR" dirty="0" smtClean="0"/>
            <a:t>στάδια στην εξέλιξη της </a:t>
          </a:r>
          <a:r>
            <a:rPr lang="el-GR" b="1" dirty="0" smtClean="0">
              <a:solidFill>
                <a:schemeClr val="tx1"/>
              </a:solidFill>
            </a:rPr>
            <a:t>τεχνολογίας</a:t>
          </a:r>
          <a:endParaRPr lang="el-GR" b="1" dirty="0">
            <a:solidFill>
              <a:schemeClr val="tx1"/>
            </a:solidFill>
          </a:endParaRPr>
        </a:p>
      </dgm:t>
    </dgm:pt>
    <dgm:pt modelId="{0FA8FBC7-4B7B-4D67-B405-9D814AEF8390}" type="parTrans" cxnId="{4D6D3189-EEFC-4A0D-BC60-E47258EAC0F2}">
      <dgm:prSet/>
      <dgm:spPr/>
      <dgm:t>
        <a:bodyPr/>
        <a:lstStyle/>
        <a:p>
          <a:endParaRPr lang="el-GR"/>
        </a:p>
      </dgm:t>
    </dgm:pt>
    <dgm:pt modelId="{08D08653-681C-45A1-A43D-CE00AC7C8B0C}" type="sibTrans" cxnId="{4D6D3189-EEFC-4A0D-BC60-E47258EAC0F2}">
      <dgm:prSet/>
      <dgm:spPr/>
      <dgm:t>
        <a:bodyPr/>
        <a:lstStyle/>
        <a:p>
          <a:endParaRPr lang="el-GR"/>
        </a:p>
      </dgm:t>
    </dgm:pt>
    <dgm:pt modelId="{B42ADBE4-4468-4041-BEE7-A58C85DBFEE5}">
      <dgm:prSet phldrT="[Κείμενο]"/>
      <dgm:spPr>
        <a:solidFill>
          <a:schemeClr val="accent5">
            <a:lumMod val="25000"/>
          </a:schemeClr>
        </a:solidFill>
      </dgm:spPr>
      <dgm:t>
        <a:bodyPr/>
        <a:lstStyle/>
        <a:p>
          <a:r>
            <a:rPr lang="el-GR" dirty="0" smtClean="0"/>
            <a:t>1</a:t>
          </a:r>
          <a:r>
            <a:rPr lang="el-GR" baseline="30000" dirty="0" smtClean="0"/>
            <a:t>0  </a:t>
          </a:r>
          <a:r>
            <a:rPr lang="el-GR" dirty="0" smtClean="0"/>
            <a:t>στάδιο: από την αρχή (περίπου 2,000,000 </a:t>
          </a:r>
          <a:r>
            <a:rPr lang="el-GR" dirty="0" err="1" smtClean="0"/>
            <a:t>π.Χ.</a:t>
          </a:r>
          <a:r>
            <a:rPr lang="el-GR" dirty="0" smtClean="0"/>
            <a:t> έως 1750 </a:t>
          </a:r>
          <a:r>
            <a:rPr lang="el-GR" dirty="0" err="1" smtClean="0"/>
            <a:t>μ.Χ</a:t>
          </a:r>
          <a:r>
            <a:rPr lang="el-GR" dirty="0" smtClean="0"/>
            <a:t>.) δεν έχουμε μηχανές - χειρωνακτική τεχνολογία. </a:t>
          </a:r>
        </a:p>
      </dgm:t>
    </dgm:pt>
    <dgm:pt modelId="{59B490D6-05A0-49DF-94C3-6D0059D698F8}" type="parTrans" cxnId="{EF207F84-2844-49F3-A426-D5F0598DEAE3}">
      <dgm:prSet/>
      <dgm:spPr/>
      <dgm:t>
        <a:bodyPr/>
        <a:lstStyle/>
        <a:p>
          <a:endParaRPr lang="el-GR"/>
        </a:p>
      </dgm:t>
    </dgm:pt>
    <dgm:pt modelId="{906B9862-C349-4C1A-99C3-9CAD3E4C8188}" type="sibTrans" cxnId="{EF207F84-2844-49F3-A426-D5F0598DEAE3}">
      <dgm:prSet/>
      <dgm:spPr/>
      <dgm:t>
        <a:bodyPr/>
        <a:lstStyle/>
        <a:p>
          <a:endParaRPr lang="el-GR"/>
        </a:p>
      </dgm:t>
    </dgm:pt>
    <dgm:pt modelId="{9EACA717-6C0A-4902-AD21-E427BD90B919}">
      <dgm:prSet phldrT="[Κείμενο]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l-GR" dirty="0" smtClean="0"/>
            <a:t>2</a:t>
          </a:r>
          <a:r>
            <a:rPr lang="el-GR" baseline="30000" dirty="0" smtClean="0"/>
            <a:t>0 </a:t>
          </a:r>
          <a:r>
            <a:rPr lang="el-GR" dirty="0" smtClean="0"/>
            <a:t> στάδιο: από το 1.750 </a:t>
          </a:r>
          <a:r>
            <a:rPr lang="el-GR" dirty="0" err="1" smtClean="0"/>
            <a:t>μ.Χ</a:t>
          </a:r>
          <a:r>
            <a:rPr lang="el-GR" dirty="0" smtClean="0"/>
            <a:t>. (κατασκευή της ατμομηχανής) έως το 1945 </a:t>
          </a:r>
          <a:r>
            <a:rPr lang="el-GR" dirty="0" err="1" smtClean="0"/>
            <a:t>μ.Χ</a:t>
          </a:r>
          <a:r>
            <a:rPr lang="el-GR" dirty="0" smtClean="0"/>
            <a:t>.  (κατασκευή των υπολογιστών)</a:t>
          </a:r>
          <a:endParaRPr lang="el-GR" dirty="0"/>
        </a:p>
      </dgm:t>
    </dgm:pt>
    <dgm:pt modelId="{F526E77E-46E5-4828-AC44-A162DBF82B09}" type="parTrans" cxnId="{61B9E98D-654B-48EC-A579-6E13FCE6FFA2}">
      <dgm:prSet/>
      <dgm:spPr/>
      <dgm:t>
        <a:bodyPr/>
        <a:lstStyle/>
        <a:p>
          <a:endParaRPr lang="el-GR"/>
        </a:p>
      </dgm:t>
    </dgm:pt>
    <dgm:pt modelId="{FD7EA082-CC6B-46A4-B88D-CE8E2D929E14}" type="sibTrans" cxnId="{61B9E98D-654B-48EC-A579-6E13FCE6FFA2}">
      <dgm:prSet/>
      <dgm:spPr/>
      <dgm:t>
        <a:bodyPr/>
        <a:lstStyle/>
        <a:p>
          <a:endParaRPr lang="el-GR"/>
        </a:p>
      </dgm:t>
    </dgm:pt>
    <dgm:pt modelId="{E794A71F-877D-4477-9DA7-A6F80407014D}">
      <dgm:prSet phldrT="[Κείμενο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el-GR" dirty="0" smtClean="0"/>
            <a:t>3</a:t>
          </a:r>
          <a:r>
            <a:rPr lang="el-GR" baseline="30000" dirty="0" smtClean="0"/>
            <a:t>ο</a:t>
          </a:r>
          <a:r>
            <a:rPr lang="el-GR" dirty="0" smtClean="0"/>
            <a:t> στάδιο: από το 1945 </a:t>
          </a:r>
          <a:r>
            <a:rPr lang="el-GR" dirty="0" err="1" smtClean="0"/>
            <a:t>μ.Χ</a:t>
          </a:r>
          <a:r>
            <a:rPr lang="el-GR" dirty="0" smtClean="0"/>
            <a:t>. μέχρι σήμερα εποχή της πληροφορίας και των επικοινωνιών</a:t>
          </a:r>
          <a:endParaRPr lang="el-GR" dirty="0"/>
        </a:p>
      </dgm:t>
    </dgm:pt>
    <dgm:pt modelId="{B8A4052C-D9D0-40C9-BE74-76ED27DCCB30}" type="parTrans" cxnId="{ACCCDE29-37C5-4C92-92E8-8C34A78FF600}">
      <dgm:prSet/>
      <dgm:spPr/>
      <dgm:t>
        <a:bodyPr/>
        <a:lstStyle/>
        <a:p>
          <a:endParaRPr lang="el-GR"/>
        </a:p>
      </dgm:t>
    </dgm:pt>
    <dgm:pt modelId="{907EE119-EFB5-4F06-BA85-0555E96A0B30}" type="sibTrans" cxnId="{ACCCDE29-37C5-4C92-92E8-8C34A78FF600}">
      <dgm:prSet/>
      <dgm:spPr/>
      <dgm:t>
        <a:bodyPr/>
        <a:lstStyle/>
        <a:p>
          <a:endParaRPr lang="el-GR"/>
        </a:p>
      </dgm:t>
    </dgm:pt>
    <dgm:pt modelId="{C61F00BD-E6A9-4E8F-885E-61CA670272C1}" type="pres">
      <dgm:prSet presAssocID="{0A24BAA6-A085-408D-993A-C6C8851F23DA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5BE7383B-F188-4FF3-9AF3-03396756BDB8}" type="pres">
      <dgm:prSet presAssocID="{8B69B22F-EACB-436F-957C-30E75F5A078C}" presName="roof" presStyleLbl="dkBgShp" presStyleIdx="0" presStyleCnt="2"/>
      <dgm:spPr/>
      <dgm:t>
        <a:bodyPr/>
        <a:lstStyle/>
        <a:p>
          <a:endParaRPr lang="el-GR"/>
        </a:p>
      </dgm:t>
    </dgm:pt>
    <dgm:pt modelId="{B57E23C0-F1B2-4778-9B77-9DBB7428A6F7}" type="pres">
      <dgm:prSet presAssocID="{8B69B22F-EACB-436F-957C-30E75F5A078C}" presName="pillars" presStyleCnt="0"/>
      <dgm:spPr/>
    </dgm:pt>
    <dgm:pt modelId="{B035F442-41B7-45C1-991E-DBC003490568}" type="pres">
      <dgm:prSet presAssocID="{8B69B22F-EACB-436F-957C-30E75F5A078C}" presName="pillar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497AD77-75A1-4EA9-A3E0-6F459CAFB9E6}" type="pres">
      <dgm:prSet presAssocID="{9EACA717-6C0A-4902-AD21-E427BD90B919}" presName="pillarX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7F5EA08-D301-415E-9F19-E3B4FE23A918}" type="pres">
      <dgm:prSet presAssocID="{E794A71F-877D-4477-9DA7-A6F80407014D}" presName="pillarX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631C22D-D63F-4DA3-99F5-0579B753D2E9}" type="pres">
      <dgm:prSet presAssocID="{8B69B22F-EACB-436F-957C-30E75F5A078C}" presName="base" presStyleLbl="dkBgShp" presStyleIdx="1" presStyleCnt="2"/>
      <dgm:spPr>
        <a:solidFill>
          <a:srgbClr val="FF6600"/>
        </a:solidFill>
      </dgm:spPr>
    </dgm:pt>
  </dgm:ptLst>
  <dgm:cxnLst>
    <dgm:cxn modelId="{36757DE1-855D-4C4B-86A7-B4049FB19476}" type="presOf" srcId="{0A24BAA6-A085-408D-993A-C6C8851F23DA}" destId="{C61F00BD-E6A9-4E8F-885E-61CA670272C1}" srcOrd="0" destOrd="0" presId="urn:microsoft.com/office/officeart/2005/8/layout/hList3"/>
    <dgm:cxn modelId="{B8BA2B8A-A5D9-425A-8F6D-B25B16DB2409}" type="presOf" srcId="{E794A71F-877D-4477-9DA7-A6F80407014D}" destId="{67F5EA08-D301-415E-9F19-E3B4FE23A918}" srcOrd="0" destOrd="0" presId="urn:microsoft.com/office/officeart/2005/8/layout/hList3"/>
    <dgm:cxn modelId="{EF207F84-2844-49F3-A426-D5F0598DEAE3}" srcId="{8B69B22F-EACB-436F-957C-30E75F5A078C}" destId="{B42ADBE4-4468-4041-BEE7-A58C85DBFEE5}" srcOrd="0" destOrd="0" parTransId="{59B490D6-05A0-49DF-94C3-6D0059D698F8}" sibTransId="{906B9862-C349-4C1A-99C3-9CAD3E4C8188}"/>
    <dgm:cxn modelId="{4D6D3189-EEFC-4A0D-BC60-E47258EAC0F2}" srcId="{0A24BAA6-A085-408D-993A-C6C8851F23DA}" destId="{8B69B22F-EACB-436F-957C-30E75F5A078C}" srcOrd="0" destOrd="0" parTransId="{0FA8FBC7-4B7B-4D67-B405-9D814AEF8390}" sibTransId="{08D08653-681C-45A1-A43D-CE00AC7C8B0C}"/>
    <dgm:cxn modelId="{ACCCDE29-37C5-4C92-92E8-8C34A78FF600}" srcId="{8B69B22F-EACB-436F-957C-30E75F5A078C}" destId="{E794A71F-877D-4477-9DA7-A6F80407014D}" srcOrd="2" destOrd="0" parTransId="{B8A4052C-D9D0-40C9-BE74-76ED27DCCB30}" sibTransId="{907EE119-EFB5-4F06-BA85-0555E96A0B30}"/>
    <dgm:cxn modelId="{05242A8D-A151-4B51-A95E-1478D63146F3}" type="presOf" srcId="{8B69B22F-EACB-436F-957C-30E75F5A078C}" destId="{5BE7383B-F188-4FF3-9AF3-03396756BDB8}" srcOrd="0" destOrd="0" presId="urn:microsoft.com/office/officeart/2005/8/layout/hList3"/>
    <dgm:cxn modelId="{61B9E98D-654B-48EC-A579-6E13FCE6FFA2}" srcId="{8B69B22F-EACB-436F-957C-30E75F5A078C}" destId="{9EACA717-6C0A-4902-AD21-E427BD90B919}" srcOrd="1" destOrd="0" parTransId="{F526E77E-46E5-4828-AC44-A162DBF82B09}" sibTransId="{FD7EA082-CC6B-46A4-B88D-CE8E2D929E14}"/>
    <dgm:cxn modelId="{2A68C5EA-DB56-4DAD-94A3-64E47D9084C9}" type="presOf" srcId="{B42ADBE4-4468-4041-BEE7-A58C85DBFEE5}" destId="{B035F442-41B7-45C1-991E-DBC003490568}" srcOrd="0" destOrd="0" presId="urn:microsoft.com/office/officeart/2005/8/layout/hList3"/>
    <dgm:cxn modelId="{86AB065B-1D76-40D8-BAFC-B2159B2FEB65}" type="presOf" srcId="{9EACA717-6C0A-4902-AD21-E427BD90B919}" destId="{F497AD77-75A1-4EA9-A3E0-6F459CAFB9E6}" srcOrd="0" destOrd="0" presId="urn:microsoft.com/office/officeart/2005/8/layout/hList3"/>
    <dgm:cxn modelId="{4685661D-BCE0-4BF5-941B-22A0429BC877}" type="presParOf" srcId="{C61F00BD-E6A9-4E8F-885E-61CA670272C1}" destId="{5BE7383B-F188-4FF3-9AF3-03396756BDB8}" srcOrd="0" destOrd="0" presId="urn:microsoft.com/office/officeart/2005/8/layout/hList3"/>
    <dgm:cxn modelId="{202B4AF5-4D38-47D7-9A2F-7EC4997F288C}" type="presParOf" srcId="{C61F00BD-E6A9-4E8F-885E-61CA670272C1}" destId="{B57E23C0-F1B2-4778-9B77-9DBB7428A6F7}" srcOrd="1" destOrd="0" presId="urn:microsoft.com/office/officeart/2005/8/layout/hList3"/>
    <dgm:cxn modelId="{BAB86BD4-14D5-41F6-8FA6-342130521C54}" type="presParOf" srcId="{B57E23C0-F1B2-4778-9B77-9DBB7428A6F7}" destId="{B035F442-41B7-45C1-991E-DBC003490568}" srcOrd="0" destOrd="0" presId="urn:microsoft.com/office/officeart/2005/8/layout/hList3"/>
    <dgm:cxn modelId="{1349C2A2-B546-4AFE-85ED-73436C6963CB}" type="presParOf" srcId="{B57E23C0-F1B2-4778-9B77-9DBB7428A6F7}" destId="{F497AD77-75A1-4EA9-A3E0-6F459CAFB9E6}" srcOrd="1" destOrd="0" presId="urn:microsoft.com/office/officeart/2005/8/layout/hList3"/>
    <dgm:cxn modelId="{5065D267-214C-4659-AB30-AC7C1FBB40D0}" type="presParOf" srcId="{B57E23C0-F1B2-4778-9B77-9DBB7428A6F7}" destId="{67F5EA08-D301-415E-9F19-E3B4FE23A918}" srcOrd="2" destOrd="0" presId="urn:microsoft.com/office/officeart/2005/8/layout/hList3"/>
    <dgm:cxn modelId="{3D400DB9-CE74-4954-BDD1-869BB2F63E7D}" type="presParOf" srcId="{C61F00BD-E6A9-4E8F-885E-61CA670272C1}" destId="{8631C22D-D63F-4DA3-99F5-0579B753D2E9}" srcOrd="2" destOrd="0" presId="urn:microsoft.com/office/officeart/2005/8/layout/hList3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B22A078-84F3-4735-B21A-912983C41E59}" type="doc">
      <dgm:prSet loTypeId="urn:microsoft.com/office/officeart/2005/8/layout/default" loCatId="list" qsTypeId="urn:microsoft.com/office/officeart/2005/8/quickstyle/3d3" qsCatId="3D" csTypeId="urn:microsoft.com/office/officeart/2005/8/colors/accent2_2" csCatId="accent2" phldr="1"/>
      <dgm:spPr/>
      <dgm:t>
        <a:bodyPr/>
        <a:lstStyle/>
        <a:p>
          <a:endParaRPr lang="el-GR"/>
        </a:p>
      </dgm:t>
    </dgm:pt>
    <dgm:pt modelId="{61625953-ECCE-4E66-B1E0-3ABA3C72EB16}">
      <dgm:prSet phldrT="[Κείμενο]"/>
      <dgm:spPr/>
      <dgm:t>
        <a:bodyPr/>
        <a:lstStyle/>
        <a:p>
          <a:r>
            <a:rPr lang="el-GR" dirty="0" smtClean="0"/>
            <a:t>εργαλεία και μηχανές</a:t>
          </a:r>
          <a:endParaRPr lang="el-GR" dirty="0"/>
        </a:p>
      </dgm:t>
    </dgm:pt>
    <dgm:pt modelId="{201E54B9-6E82-49BE-AAD1-E7EB44B16FF3}" type="parTrans" cxnId="{769345E4-070B-43D4-81A0-734294B51B73}">
      <dgm:prSet/>
      <dgm:spPr/>
      <dgm:t>
        <a:bodyPr/>
        <a:lstStyle/>
        <a:p>
          <a:endParaRPr lang="el-GR"/>
        </a:p>
      </dgm:t>
    </dgm:pt>
    <dgm:pt modelId="{3F0D1932-9B5A-4A01-A014-463710C12D66}" type="sibTrans" cxnId="{769345E4-070B-43D4-81A0-734294B51B73}">
      <dgm:prSet/>
      <dgm:spPr/>
      <dgm:t>
        <a:bodyPr/>
        <a:lstStyle/>
        <a:p>
          <a:endParaRPr lang="el-GR"/>
        </a:p>
      </dgm:t>
    </dgm:pt>
    <dgm:pt modelId="{0FC3572D-BFE4-4BC6-B3AE-23FF8A4BC7A8}">
      <dgm:prSet phldrT="[Κείμενο]"/>
      <dgm:spPr/>
      <dgm:t>
        <a:bodyPr/>
        <a:lstStyle/>
        <a:p>
          <a:r>
            <a:rPr lang="el-GR" dirty="0" smtClean="0"/>
            <a:t>ενέργεια και ισχύς</a:t>
          </a:r>
          <a:endParaRPr lang="el-GR" dirty="0"/>
        </a:p>
      </dgm:t>
    </dgm:pt>
    <dgm:pt modelId="{2E4EE6DA-BD3B-44AC-A22F-BB515EE04D3E}" type="parTrans" cxnId="{0B6EF6B7-14B1-472D-BD22-F04C27F5F8C1}">
      <dgm:prSet/>
      <dgm:spPr/>
      <dgm:t>
        <a:bodyPr/>
        <a:lstStyle/>
        <a:p>
          <a:endParaRPr lang="el-GR"/>
        </a:p>
      </dgm:t>
    </dgm:pt>
    <dgm:pt modelId="{E1447087-D45E-4F5B-B22E-9FEBF02493EE}" type="sibTrans" cxnId="{0B6EF6B7-14B1-472D-BD22-F04C27F5F8C1}">
      <dgm:prSet/>
      <dgm:spPr/>
      <dgm:t>
        <a:bodyPr/>
        <a:lstStyle/>
        <a:p>
          <a:endParaRPr lang="el-GR"/>
        </a:p>
      </dgm:t>
    </dgm:pt>
    <dgm:pt modelId="{DADB519F-08EB-42CD-8F14-CFD3EC636581}">
      <dgm:prSet phldrT="[Κείμενο]"/>
      <dgm:spPr/>
      <dgm:t>
        <a:bodyPr/>
        <a:lstStyle/>
        <a:p>
          <a:r>
            <a:rPr lang="el-GR" dirty="0" smtClean="0"/>
            <a:t>επικοινωνίες και μεταφορές</a:t>
          </a:r>
          <a:endParaRPr lang="el-GR" dirty="0"/>
        </a:p>
      </dgm:t>
    </dgm:pt>
    <dgm:pt modelId="{A1B3D75F-6230-4B3F-81C5-D30E5A061BC7}" type="parTrans" cxnId="{0A852A65-A43A-47EB-95B6-BA44D08FAC62}">
      <dgm:prSet/>
      <dgm:spPr/>
      <dgm:t>
        <a:bodyPr/>
        <a:lstStyle/>
        <a:p>
          <a:endParaRPr lang="el-GR"/>
        </a:p>
      </dgm:t>
    </dgm:pt>
    <dgm:pt modelId="{20760C64-5AED-46D7-AFE6-D7B6EF1A1E66}" type="sibTrans" cxnId="{0A852A65-A43A-47EB-95B6-BA44D08FAC62}">
      <dgm:prSet/>
      <dgm:spPr/>
      <dgm:t>
        <a:bodyPr/>
        <a:lstStyle/>
        <a:p>
          <a:endParaRPr lang="el-GR"/>
        </a:p>
      </dgm:t>
    </dgm:pt>
    <dgm:pt modelId="{DFAE9C2D-2AD0-4610-A84A-1D4A10562247}">
      <dgm:prSet phldrT="[Κείμενο]"/>
      <dgm:spPr/>
      <dgm:t>
        <a:bodyPr/>
        <a:lstStyle/>
        <a:p>
          <a:r>
            <a:rPr lang="el-GR" dirty="0" smtClean="0"/>
            <a:t>γεωργική τεχνολογία</a:t>
          </a:r>
          <a:endParaRPr lang="el-GR" dirty="0"/>
        </a:p>
      </dgm:t>
    </dgm:pt>
    <dgm:pt modelId="{4CD70432-C173-46A4-86F2-567BB715D242}" type="parTrans" cxnId="{3BE2683B-A422-4E66-A7DB-68296BC52982}">
      <dgm:prSet/>
      <dgm:spPr/>
      <dgm:t>
        <a:bodyPr/>
        <a:lstStyle/>
        <a:p>
          <a:endParaRPr lang="el-GR"/>
        </a:p>
      </dgm:t>
    </dgm:pt>
    <dgm:pt modelId="{87ED26AE-300D-4DF4-BDA4-A9BC59F67955}" type="sibTrans" cxnId="{3BE2683B-A422-4E66-A7DB-68296BC52982}">
      <dgm:prSet/>
      <dgm:spPr/>
      <dgm:t>
        <a:bodyPr/>
        <a:lstStyle/>
        <a:p>
          <a:endParaRPr lang="el-GR"/>
        </a:p>
      </dgm:t>
    </dgm:pt>
    <dgm:pt modelId="{EDCBD612-A0A4-4BF5-B936-22E9C3F47F25}" type="pres">
      <dgm:prSet presAssocID="{8B22A078-84F3-4735-B21A-912983C41E5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367D3B4-36DD-4DAC-80FB-530DE13DF454}" type="pres">
      <dgm:prSet presAssocID="{61625953-ECCE-4E66-B1E0-3ABA3C72EB16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E88845B-6C03-4FB4-96F2-DF1318A28EC1}" type="pres">
      <dgm:prSet presAssocID="{3F0D1932-9B5A-4A01-A014-463710C12D66}" presName="sibTrans" presStyleCnt="0"/>
      <dgm:spPr/>
    </dgm:pt>
    <dgm:pt modelId="{EAE6998B-E8AA-4DD7-B535-AEB2C39CFA18}" type="pres">
      <dgm:prSet presAssocID="{0FC3572D-BFE4-4BC6-B3AE-23FF8A4BC7A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F9AE485-290D-4729-B84C-714F9789373F}" type="pres">
      <dgm:prSet presAssocID="{E1447087-D45E-4F5B-B22E-9FEBF02493EE}" presName="sibTrans" presStyleCnt="0"/>
      <dgm:spPr/>
    </dgm:pt>
    <dgm:pt modelId="{B1C81562-02AA-4F77-8B31-BDF5B8E6BA39}" type="pres">
      <dgm:prSet presAssocID="{DADB519F-08EB-42CD-8F14-CFD3EC636581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9AEFFA8-7ED9-487D-B229-1AB7887C96B3}" type="pres">
      <dgm:prSet presAssocID="{20760C64-5AED-46D7-AFE6-D7B6EF1A1E66}" presName="sibTrans" presStyleCnt="0"/>
      <dgm:spPr/>
    </dgm:pt>
    <dgm:pt modelId="{0E7DB457-C5C2-4ABB-96A6-16B229B7DC32}" type="pres">
      <dgm:prSet presAssocID="{DFAE9C2D-2AD0-4610-A84A-1D4A1056224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A36122F-2908-4116-A316-E66AFDF8B324}" type="presOf" srcId="{DFAE9C2D-2AD0-4610-A84A-1D4A10562247}" destId="{0E7DB457-C5C2-4ABB-96A6-16B229B7DC32}" srcOrd="0" destOrd="0" presId="urn:microsoft.com/office/officeart/2005/8/layout/default"/>
    <dgm:cxn modelId="{0B6EF6B7-14B1-472D-BD22-F04C27F5F8C1}" srcId="{8B22A078-84F3-4735-B21A-912983C41E59}" destId="{0FC3572D-BFE4-4BC6-B3AE-23FF8A4BC7A8}" srcOrd="1" destOrd="0" parTransId="{2E4EE6DA-BD3B-44AC-A22F-BB515EE04D3E}" sibTransId="{E1447087-D45E-4F5B-B22E-9FEBF02493EE}"/>
    <dgm:cxn modelId="{0D81B2F1-1E8E-471F-AB69-75FF82D8BBAF}" type="presOf" srcId="{DADB519F-08EB-42CD-8F14-CFD3EC636581}" destId="{B1C81562-02AA-4F77-8B31-BDF5B8E6BA39}" srcOrd="0" destOrd="0" presId="urn:microsoft.com/office/officeart/2005/8/layout/default"/>
    <dgm:cxn modelId="{0B8CBB4E-D501-454F-B1D2-48F01BC7924B}" type="presOf" srcId="{8B22A078-84F3-4735-B21A-912983C41E59}" destId="{EDCBD612-A0A4-4BF5-B936-22E9C3F47F25}" srcOrd="0" destOrd="0" presId="urn:microsoft.com/office/officeart/2005/8/layout/default"/>
    <dgm:cxn modelId="{B78CDF43-65CB-425B-A921-73C041E0E5DE}" type="presOf" srcId="{0FC3572D-BFE4-4BC6-B3AE-23FF8A4BC7A8}" destId="{EAE6998B-E8AA-4DD7-B535-AEB2C39CFA18}" srcOrd="0" destOrd="0" presId="urn:microsoft.com/office/officeart/2005/8/layout/default"/>
    <dgm:cxn modelId="{0A852A65-A43A-47EB-95B6-BA44D08FAC62}" srcId="{8B22A078-84F3-4735-B21A-912983C41E59}" destId="{DADB519F-08EB-42CD-8F14-CFD3EC636581}" srcOrd="2" destOrd="0" parTransId="{A1B3D75F-6230-4B3F-81C5-D30E5A061BC7}" sibTransId="{20760C64-5AED-46D7-AFE6-D7B6EF1A1E66}"/>
    <dgm:cxn modelId="{BF1C8491-B9A6-40F9-921F-0683B5D02BCD}" type="presOf" srcId="{61625953-ECCE-4E66-B1E0-3ABA3C72EB16}" destId="{2367D3B4-36DD-4DAC-80FB-530DE13DF454}" srcOrd="0" destOrd="0" presId="urn:microsoft.com/office/officeart/2005/8/layout/default"/>
    <dgm:cxn modelId="{3BE2683B-A422-4E66-A7DB-68296BC52982}" srcId="{8B22A078-84F3-4735-B21A-912983C41E59}" destId="{DFAE9C2D-2AD0-4610-A84A-1D4A10562247}" srcOrd="3" destOrd="0" parTransId="{4CD70432-C173-46A4-86F2-567BB715D242}" sibTransId="{87ED26AE-300D-4DF4-BDA4-A9BC59F67955}"/>
    <dgm:cxn modelId="{769345E4-070B-43D4-81A0-734294B51B73}" srcId="{8B22A078-84F3-4735-B21A-912983C41E59}" destId="{61625953-ECCE-4E66-B1E0-3ABA3C72EB16}" srcOrd="0" destOrd="0" parTransId="{201E54B9-6E82-49BE-AAD1-E7EB44B16FF3}" sibTransId="{3F0D1932-9B5A-4A01-A014-463710C12D66}"/>
    <dgm:cxn modelId="{35CFDE67-A5AD-433B-AAAF-A4590D4558D9}" type="presParOf" srcId="{EDCBD612-A0A4-4BF5-B936-22E9C3F47F25}" destId="{2367D3B4-36DD-4DAC-80FB-530DE13DF454}" srcOrd="0" destOrd="0" presId="urn:microsoft.com/office/officeart/2005/8/layout/default"/>
    <dgm:cxn modelId="{C275A612-B1DD-4383-A09C-2F9B7D4A2E96}" type="presParOf" srcId="{EDCBD612-A0A4-4BF5-B936-22E9C3F47F25}" destId="{FE88845B-6C03-4FB4-96F2-DF1318A28EC1}" srcOrd="1" destOrd="0" presId="urn:microsoft.com/office/officeart/2005/8/layout/default"/>
    <dgm:cxn modelId="{2896CECD-A683-4790-989A-F0396325F948}" type="presParOf" srcId="{EDCBD612-A0A4-4BF5-B936-22E9C3F47F25}" destId="{EAE6998B-E8AA-4DD7-B535-AEB2C39CFA18}" srcOrd="2" destOrd="0" presId="urn:microsoft.com/office/officeart/2005/8/layout/default"/>
    <dgm:cxn modelId="{5E0A6A2B-8601-4B49-8032-CBD53A33B7A4}" type="presParOf" srcId="{EDCBD612-A0A4-4BF5-B936-22E9C3F47F25}" destId="{EF9AE485-290D-4729-B84C-714F9789373F}" srcOrd="3" destOrd="0" presId="urn:microsoft.com/office/officeart/2005/8/layout/default"/>
    <dgm:cxn modelId="{B3CD857A-EEEC-4850-8A73-EB9E5E014721}" type="presParOf" srcId="{EDCBD612-A0A4-4BF5-B936-22E9C3F47F25}" destId="{B1C81562-02AA-4F77-8B31-BDF5B8E6BA39}" srcOrd="4" destOrd="0" presId="urn:microsoft.com/office/officeart/2005/8/layout/default"/>
    <dgm:cxn modelId="{51F73DAC-6FC3-4AE1-AA09-C83D0743976C}" type="presParOf" srcId="{EDCBD612-A0A4-4BF5-B936-22E9C3F47F25}" destId="{D9AEFFA8-7ED9-487D-B229-1AB7887C96B3}" srcOrd="5" destOrd="0" presId="urn:microsoft.com/office/officeart/2005/8/layout/default"/>
    <dgm:cxn modelId="{7B56AAC6-4646-4F06-A51E-2114BC916255}" type="presParOf" srcId="{EDCBD612-A0A4-4BF5-B936-22E9C3F47F25}" destId="{0E7DB457-C5C2-4ABB-96A6-16B229B7DC32}" srcOrd="6" destOrd="0" presId="urn:microsoft.com/office/officeart/2005/8/layout/default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9E29F3-EBFF-4A35-A5F7-F44F619C3162}" type="datetimeFigureOut">
              <a:rPr lang="el-GR" smtClean="0"/>
              <a:pPr/>
              <a:t>2/8/2010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A5CA1-5105-473D-A1CE-54043BFFD5B5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B965F3-84CA-48FF-835F-ADE1FAD973B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677F1-AB4D-4F63-8C87-2AC9C6F3D18C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4233B3-9980-4B4F-8635-7E529726B500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B5B21B-FB08-4218-8AA2-C2BB90C8E716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CBA655-D1EB-4B90-9EFC-86F602A5EB03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88DFA7-BB44-40BD-9D84-C232D269B5D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E8F9C6-C004-4726-BD35-64F1174A9E2D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B29760-A65C-46DA-8E66-11EFE44E3DA9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44779-BFE0-4E3F-A1A1-6E3638B0DBFA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7248D4-CC85-4EE6-B09B-C1B9D6764505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898C81-1FC9-4DDA-8127-51CB6CCCDDBB}" type="slidenum">
              <a:rPr lang="el-GR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>
            <a:alpha val="1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επεξεργασία του τίτλου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smtClean="0"/>
              <a:t>Κάντε κλικ για να επεξεργαστείτε τα στυλ κειμένου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l-G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l-G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2A3CB2C-4F33-49C3-9CDC-A791362DFB3E}" type="slidenum">
              <a:rPr lang="el-GR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4779-BFE0-4E3F-A1A1-6E3638B0DBFA}" type="slidenum">
              <a:rPr lang="el-GR" smtClean="0"/>
              <a:pPr/>
              <a:t>1</a:t>
            </a:fld>
            <a:endParaRPr lang="el-GR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643306" y="3143248"/>
            <a:ext cx="1714512" cy="1580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10 - Επεξήγηση με σύννεφο"/>
          <p:cNvSpPr/>
          <p:nvPr/>
        </p:nvSpPr>
        <p:spPr>
          <a:xfrm>
            <a:off x="500034" y="928670"/>
            <a:ext cx="3143272" cy="2357454"/>
          </a:xfrm>
          <a:prstGeom prst="cloudCallout">
            <a:avLst>
              <a:gd name="adj1" fmla="val 44299"/>
              <a:gd name="adj2" fmla="val 80741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l-GR" sz="2800" b="1" dirty="0" smtClean="0"/>
          </a:p>
          <a:p>
            <a:pPr algn="ctr"/>
            <a:r>
              <a:rPr lang="el-GR" sz="2400" b="1" dirty="0" smtClean="0"/>
              <a:t>πως εξελίχθηκε η τεχνολογία ;;;</a:t>
            </a:r>
          </a:p>
          <a:p>
            <a:pPr algn="ctr"/>
            <a:endParaRPr lang="el-GR" dirty="0"/>
          </a:p>
        </p:txBody>
      </p:sp>
      <p:sp>
        <p:nvSpPr>
          <p:cNvPr id="5" name="4 - Στρογγύλεμα μίας γωνίας ορθογωνίου"/>
          <p:cNvSpPr/>
          <p:nvPr/>
        </p:nvSpPr>
        <p:spPr>
          <a:xfrm flipH="1">
            <a:off x="285720" y="142852"/>
            <a:ext cx="8643996" cy="642918"/>
          </a:xfrm>
          <a:prstGeom prst="round1Rect">
            <a:avLst>
              <a:gd name="adj" fmla="val 46715"/>
            </a:avLst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l-GR" sz="2800" b="1" dirty="0" smtClean="0">
                <a:ln>
                  <a:prstDash val="solid"/>
                </a:ln>
                <a:solidFill>
                  <a:schemeClr val="bg1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Georgia" pitchFamily="18" charset="0"/>
              </a:rPr>
              <a:t>στάδια στην εξέλιξη της Τεχνολογίας</a:t>
            </a:r>
            <a:endParaRPr lang="el-GR" sz="2800" b="1" dirty="0">
              <a:ln>
                <a:prstDash val="solid"/>
              </a:ln>
              <a:solidFill>
                <a:schemeClr val="bg1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Georgia" pitchFamily="18" charset="0"/>
            </a:endParaRPr>
          </a:p>
        </p:txBody>
      </p:sp>
      <p:sp>
        <p:nvSpPr>
          <p:cNvPr id="6" name="5 - Επεξήγηση με σύννεφο"/>
          <p:cNvSpPr/>
          <p:nvPr/>
        </p:nvSpPr>
        <p:spPr>
          <a:xfrm>
            <a:off x="5429256" y="1000108"/>
            <a:ext cx="3143272" cy="2357454"/>
          </a:xfrm>
          <a:prstGeom prst="cloudCallout">
            <a:avLst>
              <a:gd name="adj1" fmla="val -49842"/>
              <a:gd name="adj2" fmla="val 8020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l-GR" sz="2800" b="1" dirty="0" smtClean="0"/>
          </a:p>
          <a:p>
            <a:pPr algn="ctr"/>
            <a:r>
              <a:rPr lang="el-GR" sz="2400" b="1" dirty="0" smtClean="0"/>
              <a:t>ποιοι οι κυριότεροι σταθμοί ;;;</a:t>
            </a:r>
          </a:p>
          <a:p>
            <a:pPr algn="ctr"/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4779-BFE0-4E3F-A1A1-6E3638B0DBFA}" type="slidenum">
              <a:rPr lang="el-GR" smtClean="0"/>
              <a:pPr/>
              <a:t>2</a:t>
            </a:fld>
            <a:endParaRPr lang="el-GR"/>
          </a:p>
        </p:txBody>
      </p:sp>
      <p:graphicFrame>
        <p:nvGraphicFramePr>
          <p:cNvPr id="3" name="2 - Διάγραμμα"/>
          <p:cNvGraphicFramePr/>
          <p:nvPr/>
        </p:nvGraphicFramePr>
        <p:xfrm>
          <a:off x="357158" y="285728"/>
          <a:ext cx="8358246" cy="56436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631C22D-D63F-4DA3-99F5-0579B753D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graphicEl>
                                              <a:dgm id="{8631C22D-D63F-4DA3-99F5-0579B753D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graphicEl>
                                              <a:dgm id="{8631C22D-D63F-4DA3-99F5-0579B753D2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graphicEl>
                                              <a:dgm id="{8631C22D-D63F-4DA3-99F5-0579B753D2E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BE7383B-F188-4FF3-9AF3-03396756B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graphicEl>
                                              <a:dgm id="{5BE7383B-F188-4FF3-9AF3-03396756B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graphicEl>
                                              <a:dgm id="{5BE7383B-F188-4FF3-9AF3-03396756BD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graphicEl>
                                              <a:dgm id="{5BE7383B-F188-4FF3-9AF3-03396756BDB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35F442-41B7-45C1-991E-DBC003490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>
                                            <p:graphicEl>
                                              <a:dgm id="{B035F442-41B7-45C1-991E-DBC003490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graphicEl>
                                              <a:dgm id="{B035F442-41B7-45C1-991E-DBC0034905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graphicEl>
                                              <a:dgm id="{B035F442-41B7-45C1-991E-DBC0034905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497AD77-75A1-4EA9-A3E0-6F459CAFB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graphicEl>
                                              <a:dgm id="{F497AD77-75A1-4EA9-A3E0-6F459CAFB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graphicEl>
                                              <a:dgm id="{F497AD77-75A1-4EA9-A3E0-6F459CAFB9E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graphicEl>
                                              <a:dgm id="{F497AD77-75A1-4EA9-A3E0-6F459CAFB9E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7F5EA08-D301-415E-9F19-E3B4FE23A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graphicEl>
                                              <a:dgm id="{67F5EA08-D301-415E-9F19-E3B4FE23A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graphicEl>
                                              <a:dgm id="{67F5EA08-D301-415E-9F19-E3B4FE23A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graphicEl>
                                              <a:dgm id="{67F5EA08-D301-415E-9F19-E3B4FE23A9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4779-BFE0-4E3F-A1A1-6E3638B0DBFA}" type="slidenum">
              <a:rPr lang="el-GR" smtClean="0"/>
              <a:pPr/>
              <a:t>3</a:t>
            </a:fld>
            <a:endParaRPr lang="el-GR"/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714348" y="121920"/>
          <a:ext cx="7929618" cy="646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9618"/>
              </a:tblGrid>
              <a:tr h="928694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el-GR" sz="3200" b="1" kern="1200" dirty="0" smtClean="0">
                          <a:solidFill>
                            <a:schemeClr val="lt1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l-GR" sz="3200" b="1" kern="1200" baseline="30000" dirty="0" smtClean="0">
                          <a:solidFill>
                            <a:schemeClr val="lt1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ο</a:t>
                      </a:r>
                      <a:r>
                        <a:rPr lang="el-GR" sz="32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3200" b="1" kern="1200" dirty="0" smtClean="0">
                          <a:solidFill>
                            <a:schemeClr val="lt1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 στάδιο: από την αρχή (περίπου 2.000.000 </a:t>
                      </a:r>
                      <a:r>
                        <a:rPr lang="el-GR" sz="3200" b="1" kern="1200" dirty="0" err="1" smtClean="0">
                          <a:solidFill>
                            <a:schemeClr val="lt1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π.Χ.</a:t>
                      </a:r>
                      <a:r>
                        <a:rPr lang="el-GR" sz="3200" b="1" kern="1200" dirty="0" smtClean="0">
                          <a:solidFill>
                            <a:schemeClr val="lt1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έως 1750 </a:t>
                      </a:r>
                      <a:r>
                        <a:rPr lang="el-GR" sz="3200" b="1" kern="1200" dirty="0" err="1" smtClean="0">
                          <a:solidFill>
                            <a:schemeClr val="lt1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μ.Χ</a:t>
                      </a:r>
                      <a:r>
                        <a:rPr lang="el-GR" sz="3200" b="1" kern="1200" dirty="0" smtClean="0">
                          <a:solidFill>
                            <a:schemeClr val="lt1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.) </a:t>
                      </a:r>
                    </a:p>
                    <a:p>
                      <a:endParaRPr lang="el-GR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el-GR" sz="2000" dirty="0" smtClean="0"/>
                        <a:t>δεν έχουμε μηχανές - χειρωνακτική τεχνολογία. </a:t>
                      </a:r>
                    </a:p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el-GR" sz="2000" dirty="0" smtClean="0"/>
                        <a:t>σημαντικοί σταθμοί του 1</a:t>
                      </a:r>
                      <a:r>
                        <a:rPr lang="el-GR" sz="2000" baseline="30000" dirty="0" smtClean="0"/>
                        <a:t>ου</a:t>
                      </a:r>
                      <a:r>
                        <a:rPr lang="el-GR" sz="2000" dirty="0" smtClean="0"/>
                        <a:t> σταδίου: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l-GR" sz="2000" baseline="0" dirty="0" smtClean="0"/>
                        <a:t> </a:t>
                      </a:r>
                      <a:r>
                        <a:rPr lang="el-GR" sz="2000" dirty="0" smtClean="0"/>
                        <a:t>ανακάλυψη της φωτιάς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l-GR" sz="2000" dirty="0" smtClean="0"/>
                        <a:t> 10000 π.χ. επινόηση της γεωργίας</a:t>
                      </a:r>
                    </a:p>
                    <a:p>
                      <a:pPr lvl="0">
                        <a:lnSpc>
                          <a:spcPct val="150000"/>
                        </a:lnSpc>
                      </a:pPr>
                      <a:r>
                        <a:rPr lang="el-GR" sz="2000" dirty="0" smtClean="0"/>
                        <a:t>με την ανακάλυψη της γεωργίας ο άνθρωπος δημιούργησε τους πρώτους οικισμούς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l-GR" sz="2000" dirty="0" smtClean="0"/>
                        <a:t> οι πρώτοι μεγάλοι πολιτισμοί: Έλληνες, Κινέζοι, Άραβες που ανέπτυξαν τις επιστήμες μαθηματικά, φιλοσοφία, αστρονομία κλπ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l-GR" sz="2000" dirty="0" smtClean="0"/>
                        <a:t> ρωμαϊκή</a:t>
                      </a:r>
                      <a:r>
                        <a:rPr lang="el-GR" sz="2000" baseline="0" dirty="0" smtClean="0"/>
                        <a:t> – βυζαντινή αυτοκρατορία με μεγάλα τεχνικά έργα και οικοδομήματα</a:t>
                      </a:r>
                      <a:r>
                        <a:rPr lang="el-GR" sz="2000" dirty="0" smtClean="0"/>
                        <a:t> 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l-GR" sz="2000" dirty="0" smtClean="0"/>
                        <a:t> μικρή</a:t>
                      </a:r>
                      <a:r>
                        <a:rPr lang="el-GR" sz="2000" baseline="0" dirty="0" smtClean="0"/>
                        <a:t> χρήση </a:t>
                      </a:r>
                      <a:r>
                        <a:rPr lang="el-GR" sz="2000" dirty="0" smtClean="0"/>
                        <a:t>μηχανών</a:t>
                      </a:r>
                      <a:r>
                        <a:rPr lang="el-GR" sz="2000" baseline="0" dirty="0" smtClean="0"/>
                        <a:t> με χρήση νερού και ανέμου </a:t>
                      </a:r>
                      <a:endParaRPr lang="el-GR" sz="2000" dirty="0" smtClean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4779-BFE0-4E3F-A1A1-6E3638B0DBFA}" type="slidenum">
              <a:rPr lang="el-GR" smtClean="0"/>
              <a:pPr/>
              <a:t>4</a:t>
            </a:fld>
            <a:endParaRPr lang="el-GR"/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642910" y="357166"/>
          <a:ext cx="7929618" cy="6004560"/>
        </p:xfrm>
        <a:graphic>
          <a:graphicData uri="http://schemas.openxmlformats.org/drawingml/2006/table">
            <a:tbl>
              <a:tblPr firstRow="1" lastCol="1" bandRow="1" bandCol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7929618"/>
              </a:tblGrid>
              <a:tr h="1285884">
                <a:tc>
                  <a:txBody>
                    <a:bodyPr/>
                    <a:lstStyle/>
                    <a:p>
                      <a:pPr lvl="0" algn="ctr"/>
                      <a:r>
                        <a:rPr lang="el-GR" sz="3200" dirty="0" smtClean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2</a:t>
                      </a:r>
                      <a:r>
                        <a:rPr lang="el-GR" sz="3200" baseline="30000" dirty="0" smtClean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0  </a:t>
                      </a:r>
                      <a:r>
                        <a:rPr lang="el-GR" sz="3200" dirty="0" smtClean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στάδιο: από το 1750 </a:t>
                      </a:r>
                      <a:r>
                        <a:rPr lang="el-GR" sz="3200" dirty="0" err="1" smtClean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μ.Χ</a:t>
                      </a:r>
                      <a:r>
                        <a:rPr lang="el-GR" sz="3200" dirty="0" smtClean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.</a:t>
                      </a:r>
                      <a:r>
                        <a:rPr lang="el-GR" sz="3200" baseline="0" dirty="0" smtClean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 </a:t>
                      </a:r>
                      <a:r>
                        <a:rPr lang="el-GR" sz="3200" dirty="0" smtClean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έως το 1945 </a:t>
                      </a:r>
                      <a:r>
                        <a:rPr lang="el-GR" sz="3200" dirty="0" err="1" smtClean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μ.Χ</a:t>
                      </a:r>
                      <a:r>
                        <a:rPr lang="el-GR" sz="3200" dirty="0" smtClean="0"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</a:rPr>
                        <a:t>.</a:t>
                      </a:r>
                    </a:p>
                    <a:p>
                      <a:endParaRPr lang="el-GR" dirty="0"/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χαρακτηριστικό: αντικατάσταση της μυϊκής δύναμης με τις μηχανές.      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πρώτη μηχανή: </a:t>
                      </a:r>
                      <a:r>
                        <a:rPr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ατμομηχανή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εφαρμογές: πρώτα τραίνα, πλοία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μεγάλη</a:t>
                      </a:r>
                      <a:r>
                        <a:rPr lang="el-GR" sz="2000" b="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χρήση μηχανημάτων (αυτοκίνητα, ηλεκτρικές μηχανές)</a:t>
                      </a:r>
                      <a:r>
                        <a:rPr lang="el-GR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ενέργεια για τις μηχανές: κάρβουνο, πετρέλαιο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σημαντικό</a:t>
                      </a:r>
                      <a:r>
                        <a:rPr lang="el-GR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γεγονός</a:t>
                      </a:r>
                      <a:r>
                        <a:rPr lang="el-GR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: </a:t>
                      </a:r>
                      <a:r>
                        <a:rPr lang="el-GR" sz="2000" b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η βιομηχανική επανάσταση</a:t>
                      </a:r>
                      <a:r>
                        <a:rPr lang="el-GR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τι σημαίνει;;; μεγάλη ποικιλία προϊόντων, χαμηλό κόστος, μεγάλα εργοστάσια, μεγάλες πόλεις.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μεγάλο ρόλο: οι σιδηρόδρομοι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l-GR" sz="20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πρώτα προβλήματα: ρύπανση του περιβάλλοντος</a:t>
                      </a:r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4779-BFE0-4E3F-A1A1-6E3638B0DBFA}" type="slidenum">
              <a:rPr lang="el-GR" smtClean="0"/>
              <a:pPr/>
              <a:t>5</a:t>
            </a:fld>
            <a:endParaRPr lang="el-GR"/>
          </a:p>
        </p:txBody>
      </p:sp>
      <p:graphicFrame>
        <p:nvGraphicFramePr>
          <p:cNvPr id="3" name="2 - Πίνακας"/>
          <p:cNvGraphicFramePr>
            <a:graphicFrameLocks noGrp="1"/>
          </p:cNvGraphicFramePr>
          <p:nvPr/>
        </p:nvGraphicFramePr>
        <p:xfrm>
          <a:off x="642910" y="142852"/>
          <a:ext cx="7929618" cy="64892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9618"/>
              </a:tblGrid>
              <a:tr h="1460047">
                <a:tc>
                  <a:txBody>
                    <a:bodyPr/>
                    <a:lstStyle/>
                    <a:p>
                      <a:pPr marL="0" lvl="0" algn="ctr" defTabSz="914400" rtl="0" eaLnBrk="1" latinLnBrk="0" hangingPunct="1"/>
                      <a:r>
                        <a:rPr lang="el-GR" sz="3200" b="1" kern="1200" dirty="0" smtClean="0">
                          <a:solidFill>
                            <a:schemeClr val="lt1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  <a:r>
                        <a:rPr lang="el-GR" sz="3200" b="1" kern="1200" baseline="30000" dirty="0" smtClean="0">
                          <a:solidFill>
                            <a:schemeClr val="lt1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ο</a:t>
                      </a:r>
                      <a:r>
                        <a:rPr lang="el-GR" sz="3200" b="1" kern="1200" baseline="0" dirty="0" smtClean="0">
                          <a:solidFill>
                            <a:schemeClr val="lt1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l-GR" sz="3200" b="1" kern="1200" dirty="0" smtClean="0">
                          <a:solidFill>
                            <a:schemeClr val="lt1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στάδιο: από το 1945 </a:t>
                      </a:r>
                      <a:r>
                        <a:rPr lang="el-GR" sz="3200" b="1" kern="1200" dirty="0" err="1" smtClean="0">
                          <a:solidFill>
                            <a:schemeClr val="lt1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μ.Χ</a:t>
                      </a:r>
                      <a:r>
                        <a:rPr lang="el-GR" sz="3200" b="1" kern="1200" dirty="0" smtClean="0">
                          <a:solidFill>
                            <a:schemeClr val="lt1"/>
                          </a:solidFill>
                          <a:effectLst>
                            <a:outerShdw blurRad="50800" dist="38100" dir="5400000" algn="t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. μέχρι σήμερα</a:t>
                      </a:r>
                    </a:p>
                  </a:txBody>
                  <a:tcPr>
                    <a:solidFill>
                      <a:srgbClr val="FF6600"/>
                    </a:solidFill>
                  </a:tcPr>
                </a:tc>
              </a:tr>
              <a:tr h="4254993">
                <a:tc>
                  <a:txBody>
                    <a:bodyPr/>
                    <a:lstStyle/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l-GR" sz="2400" dirty="0" smtClean="0"/>
                        <a:t>  εποχή της πληροφορίας και των επικοινωνιών (υπολογιστές,</a:t>
                      </a:r>
                      <a:r>
                        <a:rPr lang="el-GR" sz="2400" baseline="0" dirty="0" smtClean="0"/>
                        <a:t> κινητά τηλέφωνα</a:t>
                      </a:r>
                      <a:r>
                        <a:rPr lang="el-GR" sz="2400" dirty="0" smtClean="0"/>
                        <a:t>)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l-GR" sz="2400" dirty="0" smtClean="0"/>
                        <a:t>  αυτοματοποίηση των εργασιών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l-GR" sz="2400" dirty="0" smtClean="0"/>
                        <a:t>  μεγάλη βελτίωση στους τομείς της υγείας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l-GR" sz="2400" baseline="0" dirty="0" smtClean="0"/>
                        <a:t>  επανάσταση στη γεωργική τεχνολογία (πράσινη επανάσταση)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l-GR" sz="2400" baseline="0" dirty="0" smtClean="0"/>
                        <a:t>  </a:t>
                      </a:r>
                      <a:r>
                        <a:rPr lang="el-GR" sz="2400" dirty="0" smtClean="0"/>
                        <a:t> σημαντική</a:t>
                      </a:r>
                      <a:r>
                        <a:rPr lang="el-GR" sz="2400" baseline="0" dirty="0" smtClean="0"/>
                        <a:t> εξέλιξη της βιοτεχνολογίας</a:t>
                      </a:r>
                    </a:p>
                    <a:p>
                      <a:pPr lvl="0">
                        <a:lnSpc>
                          <a:spcPct val="150000"/>
                        </a:lnSpc>
                        <a:buFont typeface="Arial" pitchFamily="34" charset="0"/>
                        <a:buChar char="•"/>
                      </a:pPr>
                      <a:r>
                        <a:rPr lang="el-GR" sz="2400" baseline="0" dirty="0" smtClean="0"/>
                        <a:t>  παγκοσμιοποίηση – εύκολη κυκλοφορία ανθρώπων, ιδεών, χρημάτων (όλος ο κόσμος ένα παγκόσμιο χωριό)</a:t>
                      </a:r>
                      <a:endParaRPr lang="el-GR" sz="2400" dirty="0" smtClean="0"/>
                    </a:p>
                  </a:txBody>
                  <a:tcPr>
                    <a:solidFill>
                      <a:schemeClr val="accent5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4779-BFE0-4E3F-A1A1-6E3638B0DBFA}" type="slidenum">
              <a:rPr lang="el-GR" smtClean="0"/>
              <a:pPr/>
              <a:t>6</a:t>
            </a:fld>
            <a:endParaRPr lang="el-GR"/>
          </a:p>
        </p:txBody>
      </p:sp>
      <p:grpSp>
        <p:nvGrpSpPr>
          <p:cNvPr id="4" name="3 - Ομάδα"/>
          <p:cNvGrpSpPr/>
          <p:nvPr/>
        </p:nvGrpSpPr>
        <p:grpSpPr>
          <a:xfrm>
            <a:off x="357158" y="142852"/>
            <a:ext cx="8501122" cy="751477"/>
            <a:chOff x="0" y="0"/>
            <a:chExt cx="8501122" cy="75147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4 - Στρογγυλεμένο ορθογώνιο"/>
            <p:cNvSpPr/>
            <p:nvPr/>
          </p:nvSpPr>
          <p:spPr>
            <a:xfrm>
              <a:off x="0" y="0"/>
              <a:ext cx="8501122" cy="751477"/>
            </a:xfrm>
            <a:prstGeom prst="roundRect">
              <a:avLst/>
            </a:prstGeom>
            <a:solidFill>
              <a:srgbClr val="FF66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Στρογγυλεμένο ορθογώνιο 4"/>
            <p:cNvSpPr/>
            <p:nvPr/>
          </p:nvSpPr>
          <p:spPr>
            <a:xfrm>
              <a:off x="36684" y="36684"/>
              <a:ext cx="8427754" cy="6781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/>
              <a:r>
                <a:rPr lang="el-GR" sz="4400" b="1" dirty="0" smtClean="0"/>
                <a:t>τεχνολογικές ενότητες</a:t>
              </a:r>
              <a:endParaRPr lang="el-GR" sz="4400" dirty="0"/>
            </a:p>
          </p:txBody>
        </p:sp>
      </p:grp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928802"/>
            <a:ext cx="1857388" cy="171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7 - Επεξήγηση με σύννεφο"/>
          <p:cNvSpPr/>
          <p:nvPr/>
        </p:nvSpPr>
        <p:spPr>
          <a:xfrm>
            <a:off x="0" y="1928802"/>
            <a:ext cx="2571768" cy="2357454"/>
          </a:xfrm>
          <a:prstGeom prst="cloudCallout">
            <a:avLst>
              <a:gd name="adj1" fmla="val 76452"/>
              <a:gd name="adj2" fmla="val -15768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0" rIns="0" rtlCol="0" anchor="b" anchorCtr="0">
            <a:normAutofit fontScale="85000" lnSpcReduction="20000"/>
          </a:bodyPr>
          <a:lstStyle/>
          <a:p>
            <a:pPr lvl="0"/>
            <a:endParaRPr lang="el-GR" sz="3200" dirty="0" smtClean="0"/>
          </a:p>
          <a:p>
            <a:pPr lvl="0"/>
            <a:r>
              <a:rPr lang="el-GR" sz="3200" dirty="0" smtClean="0"/>
              <a:t>ποιος είναι ο σκοπός τους;;;</a:t>
            </a:r>
          </a:p>
          <a:p>
            <a:pPr algn="ctr"/>
            <a:endParaRPr lang="el-GR" dirty="0"/>
          </a:p>
        </p:txBody>
      </p:sp>
      <p:sp>
        <p:nvSpPr>
          <p:cNvPr id="9" name="8 - Επεξήγηση με σύννεφο"/>
          <p:cNvSpPr/>
          <p:nvPr/>
        </p:nvSpPr>
        <p:spPr>
          <a:xfrm>
            <a:off x="6000760" y="1214422"/>
            <a:ext cx="3143240" cy="2143140"/>
          </a:xfrm>
          <a:prstGeom prst="cloudCallout">
            <a:avLst>
              <a:gd name="adj1" fmla="val -84639"/>
              <a:gd name="adj2" fmla="val 16982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0" rIns="0" rtlCol="0" anchor="b" anchorCtr="0">
            <a:normAutofit fontScale="77500" lnSpcReduction="20000"/>
          </a:bodyPr>
          <a:lstStyle/>
          <a:p>
            <a:pPr lvl="0"/>
            <a:endParaRPr lang="el-GR" sz="3200" dirty="0" smtClean="0"/>
          </a:p>
          <a:p>
            <a:pPr lvl="0"/>
            <a:r>
              <a:rPr lang="el-GR" sz="3200" dirty="0" smtClean="0"/>
              <a:t>ποια είναι η ωφελιμότητά τους;;;</a:t>
            </a:r>
          </a:p>
          <a:p>
            <a:pPr algn="ctr"/>
            <a:endParaRPr lang="el-GR" dirty="0"/>
          </a:p>
        </p:txBody>
      </p:sp>
      <p:sp>
        <p:nvSpPr>
          <p:cNvPr id="10" name="9 - Επεξήγηση με σύννεφο"/>
          <p:cNvSpPr/>
          <p:nvPr/>
        </p:nvSpPr>
        <p:spPr>
          <a:xfrm>
            <a:off x="3786182" y="4286256"/>
            <a:ext cx="3500462" cy="2071702"/>
          </a:xfrm>
          <a:prstGeom prst="cloudCallout">
            <a:avLst>
              <a:gd name="adj1" fmla="val -29768"/>
              <a:gd name="adj2" fmla="val -87929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0" rIns="0" rtlCol="0" anchor="b" anchorCtr="0">
            <a:normAutofit fontScale="85000" lnSpcReduction="10000"/>
          </a:bodyPr>
          <a:lstStyle/>
          <a:p>
            <a:pPr lvl="0"/>
            <a:endParaRPr lang="el-GR" sz="3200" dirty="0" smtClean="0"/>
          </a:p>
          <a:p>
            <a:pPr lvl="0"/>
            <a:r>
              <a:rPr lang="el-GR" sz="3200" dirty="0" smtClean="0"/>
              <a:t>πως λειτουργούν;;;</a:t>
            </a:r>
          </a:p>
          <a:p>
            <a:pPr algn="ctr"/>
            <a:endParaRPr lang="el-GR" dirty="0"/>
          </a:p>
        </p:txBody>
      </p:sp>
      <p:grpSp>
        <p:nvGrpSpPr>
          <p:cNvPr id="11" name="10 - Ομάδα"/>
          <p:cNvGrpSpPr/>
          <p:nvPr/>
        </p:nvGrpSpPr>
        <p:grpSpPr>
          <a:xfrm>
            <a:off x="357158" y="1071546"/>
            <a:ext cx="5929354" cy="537163"/>
            <a:chOff x="0" y="0"/>
            <a:chExt cx="8501122" cy="75147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12" name="11 - Στρογγυλεμένο ορθογώνιο"/>
            <p:cNvSpPr/>
            <p:nvPr/>
          </p:nvSpPr>
          <p:spPr>
            <a:xfrm>
              <a:off x="0" y="0"/>
              <a:ext cx="8501122" cy="751477"/>
            </a:xfrm>
            <a:prstGeom prst="roundRect">
              <a:avLst/>
            </a:prstGeom>
            <a:solidFill>
              <a:srgbClr val="FF66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" name="Στρογγυλεμένο ορθογώνιο 4"/>
            <p:cNvSpPr/>
            <p:nvPr/>
          </p:nvSpPr>
          <p:spPr>
            <a:xfrm>
              <a:off x="512116" y="78943"/>
              <a:ext cx="7402392" cy="510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/>
              <a:r>
                <a:rPr lang="el-GR" sz="2400" b="1" dirty="0" smtClean="0"/>
                <a:t>τα τεχνολογικά αντικείμενα…</a:t>
              </a:r>
              <a:endParaRPr lang="el-GR" sz="2400" dirty="0"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4779-BFE0-4E3F-A1A1-6E3638B0DBFA}" type="slidenum">
              <a:rPr lang="el-GR" smtClean="0"/>
              <a:pPr/>
              <a:t>7</a:t>
            </a:fld>
            <a:endParaRPr lang="el-GR"/>
          </a:p>
        </p:txBody>
      </p:sp>
      <p:grpSp>
        <p:nvGrpSpPr>
          <p:cNvPr id="4" name="3 - Ομάδα"/>
          <p:cNvGrpSpPr/>
          <p:nvPr/>
        </p:nvGrpSpPr>
        <p:grpSpPr>
          <a:xfrm>
            <a:off x="357158" y="142852"/>
            <a:ext cx="8501122" cy="751477"/>
            <a:chOff x="0" y="0"/>
            <a:chExt cx="8501122" cy="75147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5" name="4 - Στρογγυλεμένο ορθογώνιο"/>
            <p:cNvSpPr/>
            <p:nvPr/>
          </p:nvSpPr>
          <p:spPr>
            <a:xfrm>
              <a:off x="0" y="0"/>
              <a:ext cx="8501122" cy="751477"/>
            </a:xfrm>
            <a:prstGeom prst="roundRect">
              <a:avLst/>
            </a:prstGeom>
            <a:solidFill>
              <a:srgbClr val="FF66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Στρογγυλεμένο ορθογώνιο 4"/>
            <p:cNvSpPr/>
            <p:nvPr/>
          </p:nvSpPr>
          <p:spPr>
            <a:xfrm>
              <a:off x="36684" y="36684"/>
              <a:ext cx="8427754" cy="6781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/>
              <a:r>
                <a:rPr lang="el-GR" sz="4400" b="1" dirty="0" smtClean="0"/>
                <a:t>τεχνολογικές ενότητες</a:t>
              </a:r>
              <a:endParaRPr lang="el-GR" sz="4400" dirty="0"/>
            </a:p>
          </p:txBody>
        </p:sp>
      </p:grp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81744" y="1000108"/>
            <a:ext cx="2762256" cy="2209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3429000"/>
            <a:ext cx="2071702" cy="2841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86182" y="1285860"/>
            <a:ext cx="2262180" cy="1761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3214686"/>
            <a:ext cx="3071834" cy="3024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1071546"/>
            <a:ext cx="3000381" cy="21336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714348" y="3500438"/>
            <a:ext cx="2547942" cy="23759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4779-BFE0-4E3F-A1A1-6E3638B0DBFA}" type="slidenum">
              <a:rPr lang="el-GR" smtClean="0"/>
              <a:pPr/>
              <a:t>8</a:t>
            </a:fld>
            <a:endParaRPr lang="el-GR"/>
          </a:p>
        </p:txBody>
      </p:sp>
      <p:grpSp>
        <p:nvGrpSpPr>
          <p:cNvPr id="3" name="2 - Ομάδα"/>
          <p:cNvGrpSpPr/>
          <p:nvPr/>
        </p:nvGrpSpPr>
        <p:grpSpPr>
          <a:xfrm>
            <a:off x="357158" y="142852"/>
            <a:ext cx="8501122" cy="751477"/>
            <a:chOff x="0" y="0"/>
            <a:chExt cx="8501122" cy="75147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4" name="3 - Στρογγυλεμένο ορθογώνιο"/>
            <p:cNvSpPr/>
            <p:nvPr/>
          </p:nvSpPr>
          <p:spPr>
            <a:xfrm>
              <a:off x="0" y="0"/>
              <a:ext cx="8501122" cy="751477"/>
            </a:xfrm>
            <a:prstGeom prst="roundRect">
              <a:avLst/>
            </a:prstGeom>
            <a:solidFill>
              <a:srgbClr val="FF66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" name="Στρογγυλεμένο ορθογώνιο 4"/>
            <p:cNvSpPr/>
            <p:nvPr/>
          </p:nvSpPr>
          <p:spPr>
            <a:xfrm>
              <a:off x="36684" y="36684"/>
              <a:ext cx="8427754" cy="6781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/>
              <a:r>
                <a:rPr lang="el-GR" sz="4400" b="1" dirty="0" smtClean="0"/>
                <a:t>τεχνολογικές ενότητες</a:t>
              </a:r>
              <a:endParaRPr lang="el-GR" sz="4400" dirty="0"/>
            </a:p>
          </p:txBody>
        </p:sp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8926" y="1142984"/>
            <a:ext cx="2714632" cy="21717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3786190"/>
            <a:ext cx="2762253" cy="2034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1071546"/>
            <a:ext cx="2500330" cy="20992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5" cstate="print"/>
          <a:srcRect t="6611"/>
          <a:stretch>
            <a:fillRect/>
          </a:stretch>
        </p:blipFill>
        <p:spPr bwMode="auto">
          <a:xfrm>
            <a:off x="214282" y="3714752"/>
            <a:ext cx="3052763" cy="22042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1142984"/>
            <a:ext cx="3248032" cy="2125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3643314"/>
            <a:ext cx="2579682" cy="2102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44779-BFE0-4E3F-A1A1-6E3638B0DBFA}" type="slidenum">
              <a:rPr lang="el-GR" smtClean="0"/>
              <a:pPr/>
              <a:t>9</a:t>
            </a:fld>
            <a:endParaRPr lang="el-GR"/>
          </a:p>
        </p:txBody>
      </p:sp>
      <p:graphicFrame>
        <p:nvGraphicFramePr>
          <p:cNvPr id="4" name="3 - Διάγραμμα"/>
          <p:cNvGraphicFramePr/>
          <p:nvPr/>
        </p:nvGraphicFramePr>
        <p:xfrm>
          <a:off x="857224" y="1214422"/>
          <a:ext cx="7429552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4 - Ομάδα"/>
          <p:cNvGrpSpPr/>
          <p:nvPr/>
        </p:nvGrpSpPr>
        <p:grpSpPr>
          <a:xfrm>
            <a:off x="357158" y="142852"/>
            <a:ext cx="8501122" cy="751477"/>
            <a:chOff x="0" y="0"/>
            <a:chExt cx="8501122" cy="751477"/>
          </a:xfrm>
          <a:scene3d>
            <a:camera prst="orthographicFront"/>
            <a:lightRig rig="threePt" dir="t">
              <a:rot lat="0" lon="0" rev="7500000"/>
            </a:lightRig>
          </a:scene3d>
        </p:grpSpPr>
        <p:sp>
          <p:nvSpPr>
            <p:cNvPr id="6" name="5 - Στρογγυλεμένο ορθογώνιο"/>
            <p:cNvSpPr/>
            <p:nvPr/>
          </p:nvSpPr>
          <p:spPr>
            <a:xfrm>
              <a:off x="0" y="0"/>
              <a:ext cx="8501122" cy="751477"/>
            </a:xfrm>
            <a:prstGeom prst="roundRect">
              <a:avLst/>
            </a:prstGeom>
            <a:solidFill>
              <a:srgbClr val="FF6600"/>
            </a:solidFill>
            <a:sp3d prstMaterial="plastic">
              <a:bevelT w="127000" h="25400" prst="relaxedInset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Στρογγυλεμένο ορθογώνιο 4"/>
            <p:cNvSpPr/>
            <p:nvPr/>
          </p:nvSpPr>
          <p:spPr>
            <a:xfrm>
              <a:off x="36684" y="36684"/>
              <a:ext cx="8427754" cy="678109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06680" tIns="106680" rIns="106680" bIns="106680" numCol="1" spcCol="1270" anchor="ctr" anchorCtr="0">
              <a:noAutofit/>
            </a:bodyPr>
            <a:lstStyle/>
            <a:p>
              <a:pPr algn="ctr"/>
              <a:r>
                <a:rPr lang="el-GR" sz="4400" b="1" dirty="0" smtClean="0"/>
                <a:t>τεχνολογικές ενότητες</a:t>
              </a:r>
              <a:endParaRPr lang="el-GR" sz="4400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Προεπιλεγμένη σχεδίαση">
  <a:themeElements>
    <a:clrScheme name="Προεπιλεγμένη σχεδίαση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Δημοτικός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Προεπιλεγμένη σχεδίαση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Προεπιλεγμένη σχεδίαση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Προεπιλεγμένη σχεδίαση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2885</TotalTime>
  <Words>368</Words>
  <Application>Microsoft Office PowerPoint</Application>
  <PresentationFormat>Προβολή στην οθόνη (4:3)</PresentationFormat>
  <Paragraphs>58</Paragraphs>
  <Slides>9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0" baseType="lpstr">
      <vt:lpstr>Προεπιλεγμένη σχεδίαση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ioannis</dc:creator>
  <cp:lastModifiedBy>ioannis</cp:lastModifiedBy>
  <cp:revision>241</cp:revision>
  <dcterms:created xsi:type="dcterms:W3CDTF">2009-09-24T18:19:55Z</dcterms:created>
  <dcterms:modified xsi:type="dcterms:W3CDTF">2010-08-02T08:29:07Z</dcterms:modified>
</cp:coreProperties>
</file>